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320" r:id="rId3"/>
    <p:sldId id="402" r:id="rId4"/>
    <p:sldId id="325" r:id="rId5"/>
    <p:sldId id="374" r:id="rId6"/>
    <p:sldId id="375" r:id="rId7"/>
    <p:sldId id="376" r:id="rId8"/>
    <p:sldId id="379" r:id="rId9"/>
    <p:sldId id="324" r:id="rId10"/>
    <p:sldId id="378" r:id="rId11"/>
    <p:sldId id="270" r:id="rId12"/>
    <p:sldId id="265" r:id="rId13"/>
    <p:sldId id="358" r:id="rId14"/>
    <p:sldId id="360" r:id="rId15"/>
    <p:sldId id="362" r:id="rId16"/>
    <p:sldId id="271" r:id="rId17"/>
    <p:sldId id="272" r:id="rId18"/>
    <p:sldId id="267" r:id="rId19"/>
    <p:sldId id="380" r:id="rId20"/>
    <p:sldId id="277" r:id="rId21"/>
    <p:sldId id="361" r:id="rId22"/>
    <p:sldId id="381" r:id="rId23"/>
    <p:sldId id="382" r:id="rId24"/>
    <p:sldId id="383" r:id="rId25"/>
    <p:sldId id="384" r:id="rId26"/>
    <p:sldId id="385" r:id="rId27"/>
    <p:sldId id="386" r:id="rId28"/>
    <p:sldId id="387" r:id="rId29"/>
    <p:sldId id="388" r:id="rId30"/>
    <p:sldId id="389" r:id="rId31"/>
    <p:sldId id="390" r:id="rId32"/>
    <p:sldId id="391" r:id="rId33"/>
    <p:sldId id="392" r:id="rId34"/>
    <p:sldId id="393" r:id="rId35"/>
    <p:sldId id="394" r:id="rId36"/>
    <p:sldId id="395" r:id="rId37"/>
    <p:sldId id="396" r:id="rId38"/>
    <p:sldId id="397" r:id="rId39"/>
    <p:sldId id="398" r:id="rId40"/>
    <p:sldId id="399" r:id="rId41"/>
    <p:sldId id="400" r:id="rId42"/>
    <p:sldId id="401" r:id="rId43"/>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9/12/2022</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9/12/2022</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9/12/2022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9/12/2022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9/12/2022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9/12/2022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9/12/2022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9/12/2022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9/12/2022</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September 2022</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73" y="381000"/>
            <a:ext cx="4863254" cy="2123658"/>
          </a:xfrm>
          <a:prstGeom prst="rect">
            <a:avLst/>
          </a:prstGeom>
        </p:spPr>
        <p:txBody>
          <a:bodyPr wrap="none">
            <a:spAutoFit/>
          </a:bodyPr>
          <a:lstStyle/>
          <a:p>
            <a:r>
              <a:rPr lang="en-US" sz="4400" dirty="0"/>
              <a:t>Statewide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90,482 in August 2022, down 5% from July 2022.</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(17,883 postings), </a:t>
            </a:r>
            <a:r>
              <a:rPr lang="en-US" sz="1900" b="1" dirty="0"/>
              <a:t>Retail Trade </a:t>
            </a:r>
            <a:r>
              <a:rPr lang="en-US" sz="1900" dirty="0"/>
              <a:t>(8,532 posting), </a:t>
            </a:r>
            <a:r>
              <a:rPr lang="en-US" sz="1900" b="1" dirty="0"/>
              <a:t>Manufacturing </a:t>
            </a:r>
            <a:r>
              <a:rPr lang="en-US" sz="1900" dirty="0"/>
              <a:t>(8,401 postings), and </a:t>
            </a:r>
            <a:r>
              <a:rPr lang="en-US" sz="1900" b="1" dirty="0"/>
              <a:t> Finance &amp; Insurance </a:t>
            </a:r>
            <a:r>
              <a:rPr lang="en-US" sz="1900" dirty="0"/>
              <a:t>(8,236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(5,548 postings),</a:t>
            </a:r>
            <a:r>
              <a:rPr lang="en-US" sz="1900" b="1" dirty="0"/>
              <a:t> Retail Salespersons </a:t>
            </a:r>
            <a:r>
              <a:rPr lang="en-US" sz="1900" dirty="0"/>
              <a:t>(3,321 postings), </a:t>
            </a:r>
            <a:r>
              <a:rPr lang="en-US" sz="1900" b="1" dirty="0"/>
              <a:t>Supervisors of Retail Sales Workers </a:t>
            </a:r>
            <a:r>
              <a:rPr lang="en-US" sz="1900" dirty="0"/>
              <a:t>(2,860 postings), and </a:t>
            </a:r>
            <a:r>
              <a:rPr lang="en-US" sz="1900" b="1" dirty="0"/>
              <a:t>Wholesale and Manufacturing Sales Representatives </a:t>
            </a:r>
            <a:r>
              <a:rPr lang="en-US" sz="1900" dirty="0"/>
              <a:t>(2,559).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10</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3" name="Picture 2">
            <a:extLst>
              <a:ext uri="{FF2B5EF4-FFF2-40B4-BE49-F238E27FC236}">
                <a16:creationId xmlns:a16="http://schemas.microsoft.com/office/drawing/2014/main" id="{E44881AA-24C2-444D-A9FA-ADB60435EACF}"/>
              </a:ext>
            </a:extLst>
          </p:cNvPr>
          <p:cNvPicPr>
            <a:picLocks noChangeAspect="1"/>
          </p:cNvPicPr>
          <p:nvPr/>
        </p:nvPicPr>
        <p:blipFill>
          <a:blip r:embed="rId2"/>
          <a:stretch>
            <a:fillRect/>
          </a:stretch>
        </p:blipFill>
        <p:spPr>
          <a:xfrm>
            <a:off x="2011458" y="1549136"/>
            <a:ext cx="5121084" cy="4438273"/>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4" name="Picture 3">
            <a:extLst>
              <a:ext uri="{FF2B5EF4-FFF2-40B4-BE49-F238E27FC236}">
                <a16:creationId xmlns:a16="http://schemas.microsoft.com/office/drawing/2014/main" id="{65F9CC87-7AE1-4DFE-863F-CFE06CD81F10}"/>
              </a:ext>
            </a:extLst>
          </p:cNvPr>
          <p:cNvPicPr>
            <a:picLocks noChangeAspect="1"/>
          </p:cNvPicPr>
          <p:nvPr/>
        </p:nvPicPr>
        <p:blipFill>
          <a:blip r:embed="rId2"/>
          <a:stretch>
            <a:fillRect/>
          </a:stretch>
        </p:blipFill>
        <p:spPr>
          <a:xfrm>
            <a:off x="655183" y="1126498"/>
            <a:ext cx="7833627" cy="5125076"/>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pic>
        <p:nvPicPr>
          <p:cNvPr id="3" name="Picture 2">
            <a:extLst>
              <a:ext uri="{FF2B5EF4-FFF2-40B4-BE49-F238E27FC236}">
                <a16:creationId xmlns:a16="http://schemas.microsoft.com/office/drawing/2014/main" id="{A9A452D5-DA9B-46C6-A6B1-748FF008FE9D}"/>
              </a:ext>
            </a:extLst>
          </p:cNvPr>
          <p:cNvPicPr>
            <a:picLocks noChangeAspect="1"/>
          </p:cNvPicPr>
          <p:nvPr/>
        </p:nvPicPr>
        <p:blipFill>
          <a:blip r:embed="rId2"/>
          <a:stretch>
            <a:fillRect/>
          </a:stretch>
        </p:blipFill>
        <p:spPr>
          <a:xfrm>
            <a:off x="280986" y="942975"/>
            <a:ext cx="8582025" cy="49720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4" name="Picture 3">
            <a:extLst>
              <a:ext uri="{FF2B5EF4-FFF2-40B4-BE49-F238E27FC236}">
                <a16:creationId xmlns:a16="http://schemas.microsoft.com/office/drawing/2014/main" id="{727A3156-C6C4-48F1-82DD-582BB3BBA0BA}"/>
              </a:ext>
            </a:extLst>
          </p:cNvPr>
          <p:cNvPicPr>
            <a:picLocks noChangeAspect="1"/>
          </p:cNvPicPr>
          <p:nvPr/>
        </p:nvPicPr>
        <p:blipFill>
          <a:blip r:embed="rId2"/>
          <a:stretch>
            <a:fillRect/>
          </a:stretch>
        </p:blipFill>
        <p:spPr>
          <a:xfrm>
            <a:off x="170890" y="1211963"/>
            <a:ext cx="8820150" cy="4781550"/>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15</a:t>
            </a:fld>
            <a:endParaRPr lang="en-US" dirty="0"/>
          </a:p>
        </p:txBody>
      </p:sp>
      <p:pic>
        <p:nvPicPr>
          <p:cNvPr id="2" name="Picture 1">
            <a:extLst>
              <a:ext uri="{FF2B5EF4-FFF2-40B4-BE49-F238E27FC236}">
                <a16:creationId xmlns:a16="http://schemas.microsoft.com/office/drawing/2014/main" id="{C16A381F-9845-4D6B-9787-7985587CDE8E}"/>
              </a:ext>
            </a:extLst>
          </p:cNvPr>
          <p:cNvPicPr>
            <a:picLocks noChangeAspect="1"/>
          </p:cNvPicPr>
          <p:nvPr/>
        </p:nvPicPr>
        <p:blipFill>
          <a:blip r:embed="rId2"/>
          <a:stretch>
            <a:fillRect/>
          </a:stretch>
        </p:blipFill>
        <p:spPr>
          <a:xfrm>
            <a:off x="1656790" y="1295400"/>
            <a:ext cx="5848350"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16</a:t>
            </a:fld>
            <a:endParaRPr lang="en-US" dirty="0"/>
          </a:p>
        </p:txBody>
      </p:sp>
      <p:pic>
        <p:nvPicPr>
          <p:cNvPr id="5" name="Picture 4">
            <a:extLst>
              <a:ext uri="{FF2B5EF4-FFF2-40B4-BE49-F238E27FC236}">
                <a16:creationId xmlns:a16="http://schemas.microsoft.com/office/drawing/2014/main" id="{3A1D6990-0698-49A3-A771-8149A8154D32}"/>
              </a:ext>
            </a:extLst>
          </p:cNvPr>
          <p:cNvPicPr>
            <a:picLocks noChangeAspect="1"/>
          </p:cNvPicPr>
          <p:nvPr/>
        </p:nvPicPr>
        <p:blipFill>
          <a:blip r:embed="rId2"/>
          <a:stretch>
            <a:fillRect/>
          </a:stretch>
        </p:blipFill>
        <p:spPr>
          <a:xfrm>
            <a:off x="2485100" y="317063"/>
            <a:ext cx="4173799" cy="5884730"/>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3" name="Picture 2">
            <a:extLst>
              <a:ext uri="{FF2B5EF4-FFF2-40B4-BE49-F238E27FC236}">
                <a16:creationId xmlns:a16="http://schemas.microsoft.com/office/drawing/2014/main" id="{747A405B-E10D-446A-8581-AB265973B7D6}"/>
              </a:ext>
            </a:extLst>
          </p:cNvPr>
          <p:cNvPicPr>
            <a:picLocks noChangeAspect="1"/>
          </p:cNvPicPr>
          <p:nvPr/>
        </p:nvPicPr>
        <p:blipFill>
          <a:blip r:embed="rId2"/>
          <a:stretch>
            <a:fillRect/>
          </a:stretch>
        </p:blipFill>
        <p:spPr>
          <a:xfrm>
            <a:off x="1333500" y="666931"/>
            <a:ext cx="6477000" cy="5600574"/>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9" name="Picture 8">
            <a:extLst>
              <a:ext uri="{FF2B5EF4-FFF2-40B4-BE49-F238E27FC236}">
                <a16:creationId xmlns:a16="http://schemas.microsoft.com/office/drawing/2014/main" id="{77FC6F3B-7AFB-4387-B68A-DCB1ED462C14}"/>
              </a:ext>
            </a:extLst>
          </p:cNvPr>
          <p:cNvPicPr>
            <a:picLocks noChangeAspect="1"/>
          </p:cNvPicPr>
          <p:nvPr/>
        </p:nvPicPr>
        <p:blipFill>
          <a:blip r:embed="rId2"/>
          <a:stretch>
            <a:fillRect/>
          </a:stretch>
        </p:blipFill>
        <p:spPr>
          <a:xfrm>
            <a:off x="657225" y="733425"/>
            <a:ext cx="7829550" cy="539115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3" name="Picture 2">
            <a:extLst>
              <a:ext uri="{FF2B5EF4-FFF2-40B4-BE49-F238E27FC236}">
                <a16:creationId xmlns:a16="http://schemas.microsoft.com/office/drawing/2014/main" id="{5BE770AE-0A08-4DD1-B59B-B6B18A1B79F9}"/>
              </a:ext>
            </a:extLst>
          </p:cNvPr>
          <p:cNvPicPr>
            <a:picLocks noChangeAspect="1"/>
          </p:cNvPicPr>
          <p:nvPr/>
        </p:nvPicPr>
        <p:blipFill>
          <a:blip r:embed="rId2"/>
          <a:stretch>
            <a:fillRect/>
          </a:stretch>
        </p:blipFill>
        <p:spPr>
          <a:xfrm>
            <a:off x="114837" y="1144777"/>
            <a:ext cx="8914326" cy="4568446"/>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2308324"/>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3307CBF8-CDDF-4A4C-800B-1EDD0B9B79E8}"/>
              </a:ext>
            </a:extLst>
          </p:cNvPr>
          <p:cNvPicPr>
            <a:picLocks noChangeAspect="1"/>
          </p:cNvPicPr>
          <p:nvPr/>
        </p:nvPicPr>
        <p:blipFill>
          <a:blip r:embed="rId2"/>
          <a:stretch>
            <a:fillRect/>
          </a:stretch>
        </p:blipFill>
        <p:spPr>
          <a:xfrm>
            <a:off x="268770" y="1676400"/>
            <a:ext cx="8606459" cy="2405128"/>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F515C46B-0BA5-4AD2-B47D-F819428EEF05}"/>
              </a:ext>
            </a:extLst>
          </p:cNvPr>
          <p:cNvPicPr>
            <a:picLocks noChangeAspect="1"/>
          </p:cNvPicPr>
          <p:nvPr/>
        </p:nvPicPr>
        <p:blipFill>
          <a:blip r:embed="rId2"/>
          <a:stretch>
            <a:fillRect/>
          </a:stretch>
        </p:blipFill>
        <p:spPr>
          <a:xfrm>
            <a:off x="2438400" y="227606"/>
            <a:ext cx="3975711" cy="5947047"/>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4" name="Picture 3">
            <a:extLst>
              <a:ext uri="{FF2B5EF4-FFF2-40B4-BE49-F238E27FC236}">
                <a16:creationId xmlns:a16="http://schemas.microsoft.com/office/drawing/2014/main" id="{51DBDE27-CCDA-47F2-9986-5446D06E2FED}"/>
              </a:ext>
            </a:extLst>
          </p:cNvPr>
          <p:cNvPicPr>
            <a:picLocks noChangeAspect="1"/>
          </p:cNvPicPr>
          <p:nvPr/>
        </p:nvPicPr>
        <p:blipFill>
          <a:blip r:embed="rId2"/>
          <a:stretch>
            <a:fillRect/>
          </a:stretch>
        </p:blipFill>
        <p:spPr>
          <a:xfrm>
            <a:off x="2258650" y="726907"/>
            <a:ext cx="4626697" cy="5404186"/>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5" name="Picture 4">
            <a:extLst>
              <a:ext uri="{FF2B5EF4-FFF2-40B4-BE49-F238E27FC236}">
                <a16:creationId xmlns:a16="http://schemas.microsoft.com/office/drawing/2014/main" id="{0907B076-C083-4D03-B509-CE46D3E8A7D5}"/>
              </a:ext>
            </a:extLst>
          </p:cNvPr>
          <p:cNvPicPr>
            <a:picLocks noChangeAspect="1"/>
          </p:cNvPicPr>
          <p:nvPr/>
        </p:nvPicPr>
        <p:blipFill>
          <a:blip r:embed="rId2"/>
          <a:stretch>
            <a:fillRect/>
          </a:stretch>
        </p:blipFill>
        <p:spPr>
          <a:xfrm>
            <a:off x="1676337" y="1062209"/>
            <a:ext cx="5791326" cy="520524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25</a:t>
            </a:fld>
            <a:endParaRPr lang="en-US" dirty="0"/>
          </a:p>
        </p:txBody>
      </p:sp>
      <p:pic>
        <p:nvPicPr>
          <p:cNvPr id="4" name="Picture 3">
            <a:extLst>
              <a:ext uri="{FF2B5EF4-FFF2-40B4-BE49-F238E27FC236}">
                <a16:creationId xmlns:a16="http://schemas.microsoft.com/office/drawing/2014/main" id="{C775F8D7-F9F4-4482-BD21-4683B48EB7FE}"/>
              </a:ext>
            </a:extLst>
          </p:cNvPr>
          <p:cNvPicPr>
            <a:picLocks noChangeAspect="1"/>
          </p:cNvPicPr>
          <p:nvPr/>
        </p:nvPicPr>
        <p:blipFill>
          <a:blip r:embed="rId2"/>
          <a:stretch>
            <a:fillRect/>
          </a:stretch>
        </p:blipFill>
        <p:spPr>
          <a:xfrm>
            <a:off x="2162173" y="1058278"/>
            <a:ext cx="4819650" cy="501967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26</a:t>
            </a:fld>
            <a:endParaRPr lang="en-US" dirty="0"/>
          </a:p>
        </p:txBody>
      </p:sp>
      <p:pic>
        <p:nvPicPr>
          <p:cNvPr id="2" name="Picture 1">
            <a:extLst>
              <a:ext uri="{FF2B5EF4-FFF2-40B4-BE49-F238E27FC236}">
                <a16:creationId xmlns:a16="http://schemas.microsoft.com/office/drawing/2014/main" id="{1BF771C4-975B-4330-8159-A502132285CF}"/>
              </a:ext>
            </a:extLst>
          </p:cNvPr>
          <p:cNvPicPr>
            <a:picLocks noChangeAspect="1"/>
          </p:cNvPicPr>
          <p:nvPr/>
        </p:nvPicPr>
        <p:blipFill>
          <a:blip r:embed="rId2"/>
          <a:stretch>
            <a:fillRect/>
          </a:stretch>
        </p:blipFill>
        <p:spPr>
          <a:xfrm>
            <a:off x="2451925" y="169441"/>
            <a:ext cx="4264533" cy="6092190"/>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D050CA74-585E-4246-BA82-C7C0A3DAAC06}"/>
              </a:ext>
            </a:extLst>
          </p:cNvPr>
          <p:cNvPicPr>
            <a:picLocks noChangeAspect="1"/>
          </p:cNvPicPr>
          <p:nvPr/>
        </p:nvPicPr>
        <p:blipFill>
          <a:blip r:embed="rId2"/>
          <a:stretch>
            <a:fillRect/>
          </a:stretch>
        </p:blipFill>
        <p:spPr>
          <a:xfrm>
            <a:off x="2085509" y="762000"/>
            <a:ext cx="4972981" cy="5301014"/>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192F0101-4CB7-42ED-AF22-212374D29523}"/>
              </a:ext>
            </a:extLst>
          </p:cNvPr>
          <p:cNvPicPr>
            <a:picLocks noChangeAspect="1"/>
          </p:cNvPicPr>
          <p:nvPr/>
        </p:nvPicPr>
        <p:blipFill>
          <a:blip r:embed="rId2"/>
          <a:stretch>
            <a:fillRect/>
          </a:stretch>
        </p:blipFill>
        <p:spPr>
          <a:xfrm>
            <a:off x="1685925" y="1066800"/>
            <a:ext cx="5772150" cy="49911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3DDC61C3-E633-4741-8F28-FECF052C69CD}"/>
              </a:ext>
            </a:extLst>
          </p:cNvPr>
          <p:cNvPicPr>
            <a:picLocks noChangeAspect="1"/>
          </p:cNvPicPr>
          <p:nvPr/>
        </p:nvPicPr>
        <p:blipFill>
          <a:blip r:embed="rId2"/>
          <a:stretch>
            <a:fillRect/>
          </a:stretch>
        </p:blipFill>
        <p:spPr>
          <a:xfrm>
            <a:off x="2038350" y="1161241"/>
            <a:ext cx="5067300" cy="501967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548" y="609600"/>
            <a:ext cx="7364901" cy="769441"/>
          </a:xfrm>
          <a:prstGeom prst="rect">
            <a:avLst/>
          </a:prstGeom>
        </p:spPr>
        <p:txBody>
          <a:bodyPr wrap="none">
            <a:spAutoFit/>
          </a:bodyPr>
          <a:lstStyle/>
          <a:p>
            <a:r>
              <a:rPr lang="en-US" sz="4400" dirty="0"/>
              <a:t>Note on a Recent Data Revision</a:t>
            </a:r>
          </a:p>
        </p:txBody>
      </p:sp>
      <p:sp>
        <p:nvSpPr>
          <p:cNvPr id="3" name="Rectangle 2"/>
          <p:cNvSpPr/>
          <p:nvPr/>
        </p:nvSpPr>
        <p:spPr>
          <a:xfrm>
            <a:off x="304799" y="1662297"/>
            <a:ext cx="8534400" cy="3416320"/>
          </a:xfrm>
          <a:prstGeom prst="rect">
            <a:avLst/>
          </a:prstGeom>
        </p:spPr>
        <p:txBody>
          <a:bodyPr wrap="square">
            <a:spAutoFit/>
          </a:bodyPr>
          <a:lstStyle/>
          <a:p>
            <a:br>
              <a:rPr lang="en-US" sz="2400" dirty="0"/>
            </a:br>
            <a:r>
              <a:rPr lang="en-US" sz="2400" dirty="0"/>
              <a:t>The HWOL data series was revised last month to address a change in job posting behavior at a large job board.  The revision resulted in a total posting count drop from what was previously observed from May 2022 through August 20</a:t>
            </a:r>
            <a:r>
              <a:rPr lang="en-US" sz="2400" baseline="30000" dirty="0"/>
              <a:t>th</a:t>
            </a:r>
            <a:r>
              <a:rPr lang="en-US" sz="2400" dirty="0"/>
              <a:t>, 2022.  </a:t>
            </a:r>
            <a:br>
              <a:rPr lang="en-US" sz="2400" dirty="0"/>
            </a:br>
            <a:br>
              <a:rPr lang="en-US" sz="2400" dirty="0"/>
            </a:br>
            <a:r>
              <a:rPr lang="en-US" sz="2400" dirty="0"/>
              <a:t>This document contains job posting counts extracted after this revision for the week ending September 3</a:t>
            </a:r>
            <a:r>
              <a:rPr lang="en-US" sz="2400" baseline="30000" dirty="0"/>
              <a:t>rd</a:t>
            </a:r>
            <a:r>
              <a:rPr lang="en-US" sz="2400" dirty="0"/>
              <a:t> and the month of August 2022.</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3850475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6CAF799E-DA40-4927-BA8A-52673B2CD271}"/>
              </a:ext>
            </a:extLst>
          </p:cNvPr>
          <p:cNvPicPr>
            <a:picLocks noChangeAspect="1"/>
          </p:cNvPicPr>
          <p:nvPr/>
        </p:nvPicPr>
        <p:blipFill>
          <a:blip r:embed="rId2"/>
          <a:stretch>
            <a:fillRect/>
          </a:stretch>
        </p:blipFill>
        <p:spPr>
          <a:xfrm>
            <a:off x="2528024" y="228600"/>
            <a:ext cx="4087952" cy="5839932"/>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4" name="Picture 3">
            <a:extLst>
              <a:ext uri="{FF2B5EF4-FFF2-40B4-BE49-F238E27FC236}">
                <a16:creationId xmlns:a16="http://schemas.microsoft.com/office/drawing/2014/main" id="{10733DE5-469E-46C8-9394-2C007545865E}"/>
              </a:ext>
            </a:extLst>
          </p:cNvPr>
          <p:cNvPicPr>
            <a:picLocks noChangeAspect="1"/>
          </p:cNvPicPr>
          <p:nvPr/>
        </p:nvPicPr>
        <p:blipFill>
          <a:blip r:embed="rId2"/>
          <a:stretch>
            <a:fillRect/>
          </a:stretch>
        </p:blipFill>
        <p:spPr>
          <a:xfrm>
            <a:off x="2573082" y="796886"/>
            <a:ext cx="3997833" cy="5264227"/>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3" name="Picture 2">
            <a:extLst>
              <a:ext uri="{FF2B5EF4-FFF2-40B4-BE49-F238E27FC236}">
                <a16:creationId xmlns:a16="http://schemas.microsoft.com/office/drawing/2014/main" id="{4B283387-E340-4660-99C6-9F26903E647D}"/>
              </a:ext>
            </a:extLst>
          </p:cNvPr>
          <p:cNvPicPr>
            <a:picLocks noChangeAspect="1"/>
          </p:cNvPicPr>
          <p:nvPr/>
        </p:nvPicPr>
        <p:blipFill>
          <a:blip r:embed="rId2"/>
          <a:stretch>
            <a:fillRect/>
          </a:stretch>
        </p:blipFill>
        <p:spPr>
          <a:xfrm>
            <a:off x="1447800" y="1218672"/>
            <a:ext cx="6248400" cy="49911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33</a:t>
            </a:fld>
            <a:endParaRPr lang="en-US" dirty="0">
              <a:solidFill>
                <a:schemeClr val="tx2"/>
              </a:solidFill>
            </a:endParaRPr>
          </a:p>
        </p:txBody>
      </p:sp>
      <p:pic>
        <p:nvPicPr>
          <p:cNvPr id="3" name="Picture 2">
            <a:extLst>
              <a:ext uri="{FF2B5EF4-FFF2-40B4-BE49-F238E27FC236}">
                <a16:creationId xmlns:a16="http://schemas.microsoft.com/office/drawing/2014/main" id="{022FD6E1-0619-476B-80DB-90AC193A6372}"/>
              </a:ext>
            </a:extLst>
          </p:cNvPr>
          <p:cNvPicPr>
            <a:picLocks noChangeAspect="1"/>
          </p:cNvPicPr>
          <p:nvPr/>
        </p:nvPicPr>
        <p:blipFill>
          <a:blip r:embed="rId2"/>
          <a:stretch>
            <a:fillRect/>
          </a:stretch>
        </p:blipFill>
        <p:spPr>
          <a:xfrm>
            <a:off x="2038350" y="1209258"/>
            <a:ext cx="5067300" cy="501967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id="{B4189F3F-985E-413F-AFF9-57D590DFECF5}"/>
              </a:ext>
            </a:extLst>
          </p:cNvPr>
          <p:cNvPicPr>
            <a:picLocks noChangeAspect="1"/>
          </p:cNvPicPr>
          <p:nvPr/>
        </p:nvPicPr>
        <p:blipFill>
          <a:blip r:embed="rId2"/>
          <a:stretch>
            <a:fillRect/>
          </a:stretch>
        </p:blipFill>
        <p:spPr>
          <a:xfrm>
            <a:off x="2564631" y="223353"/>
            <a:ext cx="4018840" cy="5978440"/>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pic>
        <p:nvPicPr>
          <p:cNvPr id="4" name="Picture 3">
            <a:extLst>
              <a:ext uri="{FF2B5EF4-FFF2-40B4-BE49-F238E27FC236}">
                <a16:creationId xmlns:a16="http://schemas.microsoft.com/office/drawing/2014/main" id="{26C16A6B-347C-425F-A4A6-4FD029B0EF62}"/>
              </a:ext>
            </a:extLst>
          </p:cNvPr>
          <p:cNvPicPr>
            <a:picLocks noChangeAspect="1"/>
          </p:cNvPicPr>
          <p:nvPr/>
        </p:nvPicPr>
        <p:blipFill>
          <a:blip r:embed="rId2"/>
          <a:stretch>
            <a:fillRect/>
          </a:stretch>
        </p:blipFill>
        <p:spPr>
          <a:xfrm>
            <a:off x="1915225" y="914399"/>
            <a:ext cx="5313548" cy="5154460"/>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4" name="Picture 3">
            <a:extLst>
              <a:ext uri="{FF2B5EF4-FFF2-40B4-BE49-F238E27FC236}">
                <a16:creationId xmlns:a16="http://schemas.microsoft.com/office/drawing/2014/main" id="{ED2508D8-AFBA-42E2-B1D0-DB210C340E4E}"/>
              </a:ext>
            </a:extLst>
          </p:cNvPr>
          <p:cNvPicPr>
            <a:picLocks noChangeAspect="1"/>
          </p:cNvPicPr>
          <p:nvPr/>
        </p:nvPicPr>
        <p:blipFill>
          <a:blip r:embed="rId2"/>
          <a:stretch>
            <a:fillRect/>
          </a:stretch>
        </p:blipFill>
        <p:spPr>
          <a:xfrm>
            <a:off x="1401189" y="1144996"/>
            <a:ext cx="6340344" cy="5174985"/>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4" name="Picture 3">
            <a:extLst>
              <a:ext uri="{FF2B5EF4-FFF2-40B4-BE49-F238E27FC236}">
                <a16:creationId xmlns:a16="http://schemas.microsoft.com/office/drawing/2014/main" id="{972B0DB1-8FE7-4A87-A088-85F397BEA30D}"/>
              </a:ext>
            </a:extLst>
          </p:cNvPr>
          <p:cNvPicPr>
            <a:picLocks noChangeAspect="1"/>
          </p:cNvPicPr>
          <p:nvPr/>
        </p:nvPicPr>
        <p:blipFill>
          <a:blip r:embed="rId2"/>
          <a:stretch>
            <a:fillRect/>
          </a:stretch>
        </p:blipFill>
        <p:spPr>
          <a:xfrm>
            <a:off x="2038350" y="1246194"/>
            <a:ext cx="5067300" cy="501967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3" name="Picture 2">
            <a:extLst>
              <a:ext uri="{FF2B5EF4-FFF2-40B4-BE49-F238E27FC236}">
                <a16:creationId xmlns:a16="http://schemas.microsoft.com/office/drawing/2014/main" id="{3ECA0568-0006-4A5B-8073-8A486AD91439}"/>
              </a:ext>
            </a:extLst>
          </p:cNvPr>
          <p:cNvPicPr>
            <a:picLocks noChangeAspect="1"/>
          </p:cNvPicPr>
          <p:nvPr/>
        </p:nvPicPr>
        <p:blipFill>
          <a:blip r:embed="rId2"/>
          <a:stretch>
            <a:fillRect/>
          </a:stretch>
        </p:blipFill>
        <p:spPr>
          <a:xfrm>
            <a:off x="2513335" y="47619"/>
            <a:ext cx="4117330" cy="6193198"/>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pic>
        <p:nvPicPr>
          <p:cNvPr id="4" name="Picture 3">
            <a:extLst>
              <a:ext uri="{FF2B5EF4-FFF2-40B4-BE49-F238E27FC236}">
                <a16:creationId xmlns:a16="http://schemas.microsoft.com/office/drawing/2014/main" id="{57FADC44-C408-4D1B-9F02-EB47D514C981}"/>
              </a:ext>
            </a:extLst>
          </p:cNvPr>
          <p:cNvPicPr>
            <a:picLocks noChangeAspect="1"/>
          </p:cNvPicPr>
          <p:nvPr/>
        </p:nvPicPr>
        <p:blipFill>
          <a:blip r:embed="rId2"/>
          <a:stretch>
            <a:fillRect/>
          </a:stretch>
        </p:blipFill>
        <p:spPr>
          <a:xfrm>
            <a:off x="3674585" y="990600"/>
            <a:ext cx="1794829" cy="5039785"/>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Friday, October 14</a:t>
            </a:r>
            <a:r>
              <a:rPr lang="en-US" sz="2400" baseline="30000" dirty="0"/>
              <a:t>th</a:t>
            </a:r>
            <a:r>
              <a:rPr lang="en-US" sz="2400" dirty="0"/>
              <a:t>, 2022 </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5" name="Picture 4">
            <a:extLst>
              <a:ext uri="{FF2B5EF4-FFF2-40B4-BE49-F238E27FC236}">
                <a16:creationId xmlns:a16="http://schemas.microsoft.com/office/drawing/2014/main" id="{F326570B-4E5A-4B90-87A2-4ABB9B560B8B}"/>
              </a:ext>
            </a:extLst>
          </p:cNvPr>
          <p:cNvPicPr>
            <a:picLocks noChangeAspect="1"/>
          </p:cNvPicPr>
          <p:nvPr/>
        </p:nvPicPr>
        <p:blipFill>
          <a:blip r:embed="rId2"/>
          <a:stretch>
            <a:fillRect/>
          </a:stretch>
        </p:blipFill>
        <p:spPr>
          <a:xfrm>
            <a:off x="1752355" y="1066800"/>
            <a:ext cx="5639289" cy="498696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41</a:t>
            </a:fld>
            <a:endParaRPr lang="en-US" dirty="0"/>
          </a:p>
        </p:txBody>
      </p:sp>
      <p:pic>
        <p:nvPicPr>
          <p:cNvPr id="4" name="Picture 3">
            <a:extLst>
              <a:ext uri="{FF2B5EF4-FFF2-40B4-BE49-F238E27FC236}">
                <a16:creationId xmlns:a16="http://schemas.microsoft.com/office/drawing/2014/main" id="{2983ABB9-2785-42FC-81AF-1F9C5CC437BD}"/>
              </a:ext>
            </a:extLst>
          </p:cNvPr>
          <p:cNvPicPr>
            <a:picLocks noChangeAspect="1"/>
          </p:cNvPicPr>
          <p:nvPr/>
        </p:nvPicPr>
        <p:blipFill>
          <a:blip r:embed="rId2"/>
          <a:stretch>
            <a:fillRect/>
          </a:stretch>
        </p:blipFill>
        <p:spPr>
          <a:xfrm>
            <a:off x="2038347" y="1066800"/>
            <a:ext cx="5067300" cy="501967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42</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5" name="TextBox 4">
            <a:extLst>
              <a:ext uri="{FF2B5EF4-FFF2-40B4-BE49-F238E27FC236}">
                <a16:creationId xmlns:a16="http://schemas.microsoft.com/office/drawing/2014/main" id="{2AD166C1-0F9E-4FD6-9B5A-72EEEAFF7D54}"/>
              </a:ext>
            </a:extLst>
          </p:cNvPr>
          <p:cNvSpPr txBox="1"/>
          <p:nvPr/>
        </p:nvSpPr>
        <p:spPr>
          <a:xfrm>
            <a:off x="1219200" y="933629"/>
            <a:ext cx="6972218" cy="369332"/>
          </a:xfrm>
          <a:prstGeom prst="rect">
            <a:avLst/>
          </a:prstGeom>
          <a:noFill/>
        </p:spPr>
        <p:txBody>
          <a:bodyPr wrap="square" rtlCol="0">
            <a:spAutoFit/>
          </a:bodyPr>
          <a:lstStyle/>
          <a:p>
            <a:r>
              <a:rPr lang="en-US" dirty="0"/>
              <a:t>Weekly New job postings was 6,988 during the week ending 9/03/22.</a:t>
            </a:r>
          </a:p>
        </p:txBody>
      </p:sp>
      <p:pic>
        <p:nvPicPr>
          <p:cNvPr id="3" name="Picture 2">
            <a:extLst>
              <a:ext uri="{FF2B5EF4-FFF2-40B4-BE49-F238E27FC236}">
                <a16:creationId xmlns:a16="http://schemas.microsoft.com/office/drawing/2014/main" id="{B7B1D464-D37F-41FF-B342-FDDE049B5601}"/>
              </a:ext>
            </a:extLst>
          </p:cNvPr>
          <p:cNvPicPr>
            <a:picLocks noChangeAspect="1"/>
          </p:cNvPicPr>
          <p:nvPr/>
        </p:nvPicPr>
        <p:blipFill>
          <a:blip r:embed="rId2"/>
          <a:stretch>
            <a:fillRect/>
          </a:stretch>
        </p:blipFill>
        <p:spPr>
          <a:xfrm>
            <a:off x="91791" y="1657279"/>
            <a:ext cx="8960418" cy="3950549"/>
          </a:xfrm>
          <a:prstGeom prst="rect">
            <a:avLst/>
          </a:prstGeom>
        </p:spPr>
      </p:pic>
    </p:spTree>
    <p:extLst>
      <p:ext uri="{BB962C8B-B14F-4D97-AF65-F5344CB8AC3E}">
        <p14:creationId xmlns:p14="http://schemas.microsoft.com/office/powerpoint/2010/main" val="2216258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sp>
        <p:nvSpPr>
          <p:cNvPr id="8" name="TextBox 7">
            <a:extLst>
              <a:ext uri="{FF2B5EF4-FFF2-40B4-BE49-F238E27FC236}">
                <a16:creationId xmlns:a16="http://schemas.microsoft.com/office/drawing/2014/main"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pic>
        <p:nvPicPr>
          <p:cNvPr id="3" name="Picture 2">
            <a:extLst>
              <a:ext uri="{FF2B5EF4-FFF2-40B4-BE49-F238E27FC236}">
                <a16:creationId xmlns:a16="http://schemas.microsoft.com/office/drawing/2014/main" id="{153C93D4-78AE-416B-BC87-FAC96E425FE9}"/>
              </a:ext>
            </a:extLst>
          </p:cNvPr>
          <p:cNvPicPr>
            <a:picLocks noChangeAspect="1"/>
          </p:cNvPicPr>
          <p:nvPr/>
        </p:nvPicPr>
        <p:blipFill>
          <a:blip r:embed="rId2"/>
          <a:stretch>
            <a:fillRect/>
          </a:stretch>
        </p:blipFill>
        <p:spPr>
          <a:xfrm>
            <a:off x="312878" y="1015508"/>
            <a:ext cx="8518244" cy="4991100"/>
          </a:xfrm>
          <a:prstGeom prst="rect">
            <a:avLst/>
          </a:prstGeom>
        </p:spPr>
      </p:pic>
    </p:spTree>
    <p:extLst>
      <p:ext uri="{BB962C8B-B14F-4D97-AF65-F5344CB8AC3E}">
        <p14:creationId xmlns:p14="http://schemas.microsoft.com/office/powerpoint/2010/main" val="395141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pic>
        <p:nvPicPr>
          <p:cNvPr id="2" name="Picture 1">
            <a:extLst>
              <a:ext uri="{FF2B5EF4-FFF2-40B4-BE49-F238E27FC236}">
                <a16:creationId xmlns:a16="http://schemas.microsoft.com/office/drawing/2014/main" id="{4B0E9043-9954-490C-A841-7A97C807FD94}"/>
              </a:ext>
            </a:extLst>
          </p:cNvPr>
          <p:cNvPicPr>
            <a:picLocks noChangeAspect="1"/>
          </p:cNvPicPr>
          <p:nvPr/>
        </p:nvPicPr>
        <p:blipFill>
          <a:blip r:embed="rId2"/>
          <a:stretch>
            <a:fillRect/>
          </a:stretch>
        </p:blipFill>
        <p:spPr>
          <a:xfrm>
            <a:off x="389021" y="312808"/>
            <a:ext cx="8297779" cy="5888985"/>
          </a:xfrm>
          <a:prstGeom prst="rect">
            <a:avLst/>
          </a:prstGeom>
        </p:spPr>
      </p:pic>
    </p:spTree>
    <p:extLst>
      <p:ext uri="{BB962C8B-B14F-4D97-AF65-F5344CB8AC3E}">
        <p14:creationId xmlns:p14="http://schemas.microsoft.com/office/powerpoint/2010/main" val="292264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
        <p:nvSpPr>
          <p:cNvPr id="8" name="TextBox 7">
            <a:extLst>
              <a:ext uri="{FF2B5EF4-FFF2-40B4-BE49-F238E27FC236}">
                <a16:creationId xmlns:a16="http://schemas.microsoft.com/office/drawing/2014/main" id="{7AD18039-914E-49AE-8B90-6755307A749F}"/>
              </a:ext>
            </a:extLst>
          </p:cNvPr>
          <p:cNvSpPr txBox="1"/>
          <p:nvPr/>
        </p:nvSpPr>
        <p:spPr>
          <a:xfrm>
            <a:off x="2241331" y="170588"/>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D9789A12-ADD6-4745-B7BC-3283CFB2DD35}"/>
              </a:ext>
            </a:extLst>
          </p:cNvPr>
          <p:cNvPicPr>
            <a:picLocks noChangeAspect="1"/>
          </p:cNvPicPr>
          <p:nvPr/>
        </p:nvPicPr>
        <p:blipFill>
          <a:blip r:embed="rId2"/>
          <a:stretch>
            <a:fillRect/>
          </a:stretch>
        </p:blipFill>
        <p:spPr>
          <a:xfrm>
            <a:off x="1432288" y="725244"/>
            <a:ext cx="6279424" cy="5541744"/>
          </a:xfrm>
          <a:prstGeom prst="rect">
            <a:avLst/>
          </a:prstGeom>
        </p:spPr>
      </p:pic>
    </p:spTree>
    <p:extLst>
      <p:ext uri="{BB962C8B-B14F-4D97-AF65-F5344CB8AC3E}">
        <p14:creationId xmlns:p14="http://schemas.microsoft.com/office/powerpoint/2010/main" val="118156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0" y="2283612"/>
            <a:ext cx="8534399" cy="2739211"/>
          </a:xfrm>
          <a:prstGeom prst="rect">
            <a:avLst/>
          </a:prstGeom>
          <a:noFill/>
        </p:spPr>
        <p:txBody>
          <a:bodyPr wrap="square" rtlCol="0">
            <a:spAutoFit/>
          </a:bodyPr>
          <a:lstStyle/>
          <a:p>
            <a:pPr algn="ctr"/>
            <a:r>
              <a:rPr lang="en-US" sz="1900" dirty="0"/>
              <a:t>The following pages contain HWOL monthly data for August 2022</a:t>
            </a:r>
            <a:br>
              <a:rPr lang="en-US" sz="1900" dirty="0"/>
            </a:br>
            <a:br>
              <a:rPr lang="en-US" sz="1900" dirty="0"/>
            </a:br>
            <a:br>
              <a:rPr lang="en-US" sz="1900" dirty="0"/>
            </a:br>
            <a:br>
              <a:rPr lang="en-US" sz="1900" dirty="0"/>
            </a:br>
            <a:br>
              <a:rPr lang="en-US" sz="1900" dirty="0"/>
            </a:br>
            <a:r>
              <a:rPr lang="en-US" sz="1900" dirty="0"/>
              <a:t>Monthly and weekly job ad information can be found here:</a:t>
            </a:r>
            <a:br>
              <a:rPr lang="en-US" sz="1900" dirty="0"/>
            </a:br>
            <a:r>
              <a:rPr lang="en-US" sz="2000" dirty="0">
                <a:hlinkClick r:id="rId2"/>
              </a:rPr>
              <a:t>https://www1.ctdol.state.ct.us/lmi/HWOL.asp</a:t>
            </a:r>
            <a:br>
              <a:rPr lang="en-US" sz="1900" dirty="0"/>
            </a:b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964133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71313</TotalTime>
  <Words>1579</Words>
  <Application>Microsoft Office PowerPoint</Application>
  <PresentationFormat>On-screen Show (4:3)</PresentationFormat>
  <Paragraphs>196</Paragraphs>
  <Slides>42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1548</cp:revision>
  <cp:lastPrinted>2022-02-18T00:09:43Z</cp:lastPrinted>
  <dcterms:created xsi:type="dcterms:W3CDTF">2016-10-12T17:47:24Z</dcterms:created>
  <dcterms:modified xsi:type="dcterms:W3CDTF">2022-09-12T17:25:47Z</dcterms:modified>
</cp:coreProperties>
</file>